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.png" ContentType="image/png"/>
  <Override PartName="/ppt/media/image8.png" ContentType="image/png"/>
  <Override PartName="/ppt/media/image23.png" ContentType="image/png"/>
  <Override PartName="/ppt/media/image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k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to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edi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Ma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ste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r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titl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e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styl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maths.nuigalway.ie/~destrade/Publis/destrade_chapter_book_10.pdf" TargetMode="External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mathopenref.com/coordparamellipse.html" TargetMode="Externa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474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  <a:ea typeface="Noto Sans CJK SC"/>
              </a:rPr>
              <a:t>Fault rupture between </a:t>
            </a: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two dissimilar semi-infinite half-spaces with constant friction law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4421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Ankit Gupta,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Mahmoud Shaqfa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Prof. Jean-François Molinari (LSMS)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3727800" y="3383280"/>
            <a:ext cx="47358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Arial"/>
              </a:rPr>
              <a:t>Advances in Contact Mechanics - ME-623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48640" y="366480"/>
            <a:ext cx="1080576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Numerical ill-posedness, and regularization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(see [4])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914760" y="1494360"/>
            <a:ext cx="4881240" cy="371124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7634520" y="1515960"/>
            <a:ext cx="3222000" cy="5044320"/>
          </a:xfrm>
          <a:prstGeom prst="rect">
            <a:avLst/>
          </a:prstGeom>
          <a:ln>
            <a:noFill/>
          </a:ln>
        </p:spPr>
      </p:pic>
      <p:sp>
        <p:nvSpPr>
          <p:cNvPr id="132" name="TextShape 2"/>
          <p:cNvSpPr txBox="1"/>
          <p:nvPr/>
        </p:nvSpPr>
        <p:spPr>
          <a:xfrm rot="16200000">
            <a:off x="5530680" y="3759840"/>
            <a:ext cx="3670200" cy="356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Adams stability [Adams 1995]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1105200" y="5335920"/>
            <a:ext cx="5069520" cy="141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48640" y="366480"/>
            <a:ext cx="1080576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Numerical ill-posedness, and regularization (see [4])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4016160" y="1477080"/>
            <a:ext cx="3487680" cy="5105880"/>
          </a:xfrm>
          <a:prstGeom prst="rect">
            <a:avLst/>
          </a:prstGeom>
          <a:ln>
            <a:noFill/>
          </a:ln>
        </p:spPr>
      </p:pic>
      <p:sp>
        <p:nvSpPr>
          <p:cNvPr id="136" name="TextShape 2"/>
          <p:cNvSpPr txBox="1"/>
          <p:nvPr/>
        </p:nvSpPr>
        <p:spPr>
          <a:xfrm rot="19334400">
            <a:off x="-28080" y="3615840"/>
            <a:ext cx="3757320" cy="62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1800" spc="-1" strike="noStrike">
                <a:solidFill>
                  <a:srgbClr val="c9211e"/>
                </a:solidFill>
                <a:latin typeface="Arial"/>
              </a:rPr>
              <a:t>Coulomb law – constant friction</a:t>
            </a:r>
            <a:endParaRPr b="1" lang="en-US" sz="1800" spc="-1" strike="noStrike">
              <a:solidFill>
                <a:srgbClr val="c921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48640" y="366480"/>
            <a:ext cx="1080576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Numerical ill-posedness and regularization (see [4])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770920" y="2279520"/>
            <a:ext cx="6391440" cy="331308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3866400" y="5729400"/>
            <a:ext cx="4200480" cy="968400"/>
          </a:xfrm>
          <a:prstGeom prst="rect">
            <a:avLst/>
          </a:prstGeom>
          <a:ln>
            <a:noFill/>
          </a:ln>
        </p:spPr>
      </p:pic>
      <p:sp>
        <p:nvSpPr>
          <p:cNvPr id="140" name="TextShape 2"/>
          <p:cNvSpPr txBox="1"/>
          <p:nvPr/>
        </p:nvSpPr>
        <p:spPr>
          <a:xfrm>
            <a:off x="4088160" y="2005200"/>
            <a:ext cx="3757320" cy="62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2000" spc="-1" strike="noStrike">
                <a:latin typeface="Arial"/>
              </a:rPr>
              <a:t>Prakash-Clifton</a:t>
            </a:r>
            <a:r>
              <a:rPr b="0" lang="en-US" sz="1800" spc="-1" strike="noStrike">
                <a:latin typeface="Arial"/>
              </a:rPr>
              <a:t> experimental law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48640" y="366840"/>
            <a:ext cx="1080576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Numerical ill-posedness, and regularization (see [4])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421560" y="1425240"/>
            <a:ext cx="7413120" cy="5072040"/>
          </a:xfrm>
          <a:prstGeom prst="rect">
            <a:avLst/>
          </a:prstGeom>
          <a:ln>
            <a:noFill/>
          </a:ln>
        </p:spPr>
      </p:pic>
      <p:sp>
        <p:nvSpPr>
          <p:cNvPr id="143" name="TextShape 2"/>
          <p:cNvSpPr txBox="1"/>
          <p:nvPr/>
        </p:nvSpPr>
        <p:spPr>
          <a:xfrm>
            <a:off x="8017200" y="2501640"/>
            <a:ext cx="25506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Arial"/>
              </a:rPr>
              <a:t>Ranjith and Rice (RR) [2000]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8017560" y="4626000"/>
            <a:ext cx="25506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latin typeface="Arial"/>
              </a:rPr>
              <a:t>Ranjith and Rice (RR) [2000]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800" y="365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References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325880" y="1909440"/>
            <a:ext cx="9730800" cy="3362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1600" spc="-1" strike="noStrike">
                <a:latin typeface="Arial"/>
                <a:ea typeface="Noto Sans CJK SC"/>
              </a:rPr>
              <a:t>[1] - </a:t>
            </a:r>
            <a:r>
              <a:rPr b="0" lang="en-US" sz="1600" spc="-1" strike="noStrike">
                <a:latin typeface="Arial"/>
              </a:rPr>
              <a:t>M. Destrade, G. Saccomandi. Linear elastodynamics and waves. Continuum Mechanics (J. Merodio &amp; G. Saccomandi, Editors). Encyclopedia of Life Support Systems (EOLSS), Developed under the Auspices of the UNESCO, Eolss Publishers, Oxford, UK-II (2012) 1-31.</a:t>
            </a:r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latin typeface="Arial"/>
              </a:rPr>
              <a:t>[2] - Shearer, P. (2009). Introduction to seismology (Second edition.). Cambridge: Cambridge University Press.</a:t>
            </a:r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latin typeface="Arial"/>
              </a:rPr>
              <a:t>[3] - Adams, George. (1995). Self-Excited Oscillations of Two Elastic Half-Spaces Sliding With a Constant Coefficient of Friction. Journal of Applied Mechanics-transactions of The Asme - J APPL MECH. 62. 10.1115/1.2896013. </a:t>
            </a:r>
            <a:endParaRPr b="0" lang="en-US" sz="1600" spc="-1" strike="noStrike">
              <a:latin typeface="Arial"/>
            </a:endParaRPr>
          </a:p>
          <a:p>
            <a:r>
              <a:rPr b="0" lang="en-US" sz="1500" spc="-1" strike="noStrike">
                <a:latin typeface="Arial"/>
              </a:rPr>
              <a:t>[4] - Cochard, Alain &amp; Rice, James. (2000). Fault rupture between dissimilar materials: Ill-posedness, regularization, and slip-pulse response. Submitted to the Journal of Geophysical Research. 105. 10.1029/2000JB900230. 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7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Deriving the equation of elastic waves: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Navier-Cauchy equation and assumptions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http://www.mit.edu/~nnakata/page/Teaching_files/GEOPHYS130/GEOPHYS130_notes_all.pdf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Types of waves (Animation &amp; Links):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https://www.acs.psu.edu/drussell/demos/waves/wavemotion.html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hlinkClick r:id="rId1"/>
              </a:rPr>
              <a:t>http://www.maths.nuigalway.ie/~destrade/Publis/destrade_chapter_book_10.pdf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(refer to [1])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http://www.maths.nuigalway.ie/~destrade/Publis/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74320" y="457200"/>
            <a:ext cx="11247120" cy="186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Seismic waves (Navier-Cauchy equation) [2, 3]:</a:t>
            </a:r>
            <a:endParaRPr b="1" lang="en-US" sz="32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215520" y="3347280"/>
            <a:ext cx="5549400" cy="5608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3527640" y="4092480"/>
            <a:ext cx="4924800" cy="47952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2588760" y="3984480"/>
            <a:ext cx="6802920" cy="66240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825840" y="5303520"/>
            <a:ext cx="2751840" cy="150264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5"/>
          <a:stretch/>
        </p:blipFill>
        <p:spPr>
          <a:xfrm>
            <a:off x="37440" y="1411560"/>
            <a:ext cx="11977200" cy="1747080"/>
          </a:xfrm>
          <a:prstGeom prst="rect">
            <a:avLst/>
          </a:prstGeom>
          <a:ln>
            <a:noFill/>
          </a:ln>
        </p:spPr>
      </p:pic>
      <p:sp>
        <p:nvSpPr>
          <p:cNvPr id="93" name="Line 2"/>
          <p:cNvSpPr/>
          <p:nvPr/>
        </p:nvSpPr>
        <p:spPr>
          <a:xfrm flipH="1">
            <a:off x="3749040" y="4754880"/>
            <a:ext cx="914400" cy="7315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3"/>
          <p:cNvSpPr/>
          <p:nvPr/>
        </p:nvSpPr>
        <p:spPr>
          <a:xfrm>
            <a:off x="7132320" y="4663440"/>
            <a:ext cx="640080" cy="9144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" descr=""/>
          <p:cNvPicPr/>
          <p:nvPr/>
        </p:nvPicPr>
        <p:blipFill>
          <a:blip r:embed="rId6"/>
          <a:stretch/>
        </p:blipFill>
        <p:spPr>
          <a:xfrm>
            <a:off x="7791840" y="5486400"/>
            <a:ext cx="1629360" cy="1339560"/>
          </a:xfrm>
          <a:prstGeom prst="rect">
            <a:avLst/>
          </a:prstGeom>
          <a:ln>
            <a:noFill/>
          </a:ln>
        </p:spPr>
      </p:pic>
      <p:sp>
        <p:nvSpPr>
          <p:cNvPr id="96" name="TextShape 4"/>
          <p:cNvSpPr txBox="1"/>
          <p:nvPr/>
        </p:nvSpPr>
        <p:spPr>
          <a:xfrm rot="19394400">
            <a:off x="3855960" y="5060880"/>
            <a:ext cx="1554480" cy="50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P-wave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7" name="TextShape 5"/>
          <p:cNvSpPr txBox="1"/>
          <p:nvPr/>
        </p:nvSpPr>
        <p:spPr>
          <a:xfrm rot="3360000">
            <a:off x="6260040" y="5196600"/>
            <a:ext cx="1554480" cy="50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S-wave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Ellipse parametric equation: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hlinkClick r:id="rId1"/>
              </a:rPr>
              <a:t>https://www.mathopenref.com/coordparamellipse.html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https://math.stackexchange.com/questions/1126121/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defining-the-equation-of-an-ellipse-in-the-complex-plane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86760" y="144000"/>
            <a:ext cx="5380200" cy="360000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5761080" y="280080"/>
            <a:ext cx="5760360" cy="6264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Assumptions: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Isotropic linear elastic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material.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No separation - no openings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along the interface.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Constant friction – Coulomb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criteria.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Body waves (S- and P- waves)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are considered.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7346880" y="3891600"/>
            <a:ext cx="3105000" cy="73296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3"/>
          <a:stretch/>
        </p:blipFill>
        <p:spPr>
          <a:xfrm>
            <a:off x="7122240" y="3510720"/>
            <a:ext cx="3554280" cy="427680"/>
          </a:xfrm>
          <a:prstGeom prst="rect">
            <a:avLst/>
          </a:prstGeom>
          <a:ln>
            <a:noFill/>
          </a:ln>
        </p:spPr>
      </p:pic>
      <p:sp>
        <p:nvSpPr>
          <p:cNvPr id="104" name="TextShape 2"/>
          <p:cNvSpPr txBox="1"/>
          <p:nvPr/>
        </p:nvSpPr>
        <p:spPr>
          <a:xfrm>
            <a:off x="6329520" y="2167560"/>
            <a:ext cx="5354640" cy="51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i="1" lang="en-US" sz="1500" spc="-1" strike="noStrike">
                <a:latin typeface="Arial"/>
              </a:rPr>
              <a:t>“</a:t>
            </a:r>
            <a:r>
              <a:rPr b="0" i="1" lang="en-US" sz="1500" spc="-1" strike="noStrike">
                <a:latin typeface="Arial"/>
              </a:rPr>
              <a:t>Linear elasticity is valid for the short time scale involved in the propagation of seismic waves.” (see [2])</a:t>
            </a:r>
            <a:endParaRPr b="0" i="1" lang="en-US" sz="1500" spc="-1" strike="noStrike">
              <a:latin typeface="Aria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-431640" y="3924000"/>
            <a:ext cx="5795280" cy="132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Two semi-infinite halves</a:t>
            </a:r>
            <a:endParaRPr b="0" lang="en-US" sz="2800" spc="-1" strike="noStrike">
              <a:latin typeface="Arial"/>
            </a:endParaRPr>
          </a:p>
          <a:p>
            <a:pPr algn="ctr"/>
            <a:endParaRPr b="0" lang="en-US" sz="2800" spc="-1" strike="noStrike"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(refer to [3])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Generalized Rayleigh waves (to be or not to be!)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545760" y="1884240"/>
            <a:ext cx="5401800" cy="426132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6237360" y="1920240"/>
            <a:ext cx="5387760" cy="4281480"/>
          </a:xfrm>
          <a:prstGeom prst="rect">
            <a:avLst/>
          </a:prstGeom>
          <a:ln>
            <a:noFill/>
          </a:ln>
        </p:spPr>
      </p:pic>
      <p:sp>
        <p:nvSpPr>
          <p:cNvPr id="109" name="TextShape 2"/>
          <p:cNvSpPr txBox="1"/>
          <p:nvPr/>
        </p:nvSpPr>
        <p:spPr>
          <a:xfrm>
            <a:off x="493200" y="6325920"/>
            <a:ext cx="5303520" cy="36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Stonely frictionless waves exist (slip waves)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7297200" y="6325920"/>
            <a:ext cx="3938400" cy="36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Stonely frictionless doesn’t exist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411840" y="1469160"/>
            <a:ext cx="5241600" cy="47052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4"/>
          <a:stretch/>
        </p:blipFill>
        <p:spPr>
          <a:xfrm>
            <a:off x="7183800" y="1398240"/>
            <a:ext cx="4055760" cy="533880"/>
          </a:xfrm>
          <a:prstGeom prst="rect">
            <a:avLst/>
          </a:prstGeom>
          <a:ln>
            <a:noFill/>
          </a:ln>
        </p:spPr>
      </p:pic>
      <p:sp>
        <p:nvSpPr>
          <p:cNvPr id="113" name="Line 4"/>
          <p:cNvSpPr/>
          <p:nvPr/>
        </p:nvSpPr>
        <p:spPr>
          <a:xfrm>
            <a:off x="5816880" y="1708920"/>
            <a:ext cx="102996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5"/>
          <p:cNvSpPr/>
          <p:nvPr/>
        </p:nvSpPr>
        <p:spPr>
          <a:xfrm>
            <a:off x="418680" y="1290240"/>
            <a:ext cx="10943280" cy="678960"/>
          </a:xfrm>
          <a:prstGeom prst="rect">
            <a:avLst/>
          </a:prstGeom>
          <a:solidFill>
            <a:srgbClr val="729fcf">
              <a:alpha val="19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38440" y="365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Large materials contrast (refer to [3])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3017520" y="1629000"/>
            <a:ext cx="6101640" cy="468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6744240" y="1668240"/>
            <a:ext cx="5322960" cy="8776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7121160" y="2748960"/>
            <a:ext cx="4209480" cy="130320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6858000" y="2743200"/>
            <a:ext cx="5029200" cy="1463040"/>
          </a:xfrm>
          <a:prstGeom prst="rect">
            <a:avLst/>
          </a:prstGeom>
          <a:solidFill>
            <a:srgbClr val="729fcf">
              <a:alpha val="34000"/>
            </a:srgbClr>
          </a:solidFill>
          <a:ln>
            <a:solidFill>
              <a:srgbClr val="3465a4">
                <a:alpha val="50000"/>
              </a:srgbClr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6858000" y="1524240"/>
            <a:ext cx="5029200" cy="1098000"/>
          </a:xfrm>
          <a:prstGeom prst="rect">
            <a:avLst/>
          </a:prstGeom>
          <a:solidFill>
            <a:srgbClr val="ff3838">
              <a:alpha val="34000"/>
            </a:srgbClr>
          </a:solidFill>
          <a:ln>
            <a:solidFill>
              <a:srgbClr val="3465a4">
                <a:alpha val="50000"/>
              </a:srgbClr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337320" y="1371600"/>
            <a:ext cx="6246360" cy="525060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4"/>
          <a:stretch/>
        </p:blipFill>
        <p:spPr>
          <a:xfrm>
            <a:off x="6631200" y="4264200"/>
            <a:ext cx="3984840" cy="2210400"/>
          </a:xfrm>
          <a:prstGeom prst="rect">
            <a:avLst/>
          </a:prstGeom>
          <a:ln>
            <a:noFill/>
          </a:ln>
        </p:spPr>
      </p:pic>
      <p:sp>
        <p:nvSpPr>
          <p:cNvPr id="123" name="TextShape 3"/>
          <p:cNvSpPr txBox="1"/>
          <p:nvPr/>
        </p:nvSpPr>
        <p:spPr>
          <a:xfrm>
            <a:off x="548640" y="366480"/>
            <a:ext cx="1080576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Critical values of dynamic stability (Adam’s Stability)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5"/>
          <a:stretch/>
        </p:blipFill>
        <p:spPr>
          <a:xfrm rot="16194600">
            <a:off x="10481760" y="5166720"/>
            <a:ext cx="2106360" cy="49716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6"/>
          <a:stretch/>
        </p:blipFill>
        <p:spPr>
          <a:xfrm rot="16194600">
            <a:off x="9768960" y="5246640"/>
            <a:ext cx="2584800" cy="31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48640" y="366120"/>
            <a:ext cx="1080576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Critical values of dynamic stability (Adam’s Stability)</a:t>
            </a:r>
            <a:endParaRPr b="1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6231600" y="1499040"/>
            <a:ext cx="5662440" cy="491724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280080" y="1936800"/>
            <a:ext cx="5577840" cy="471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Application>LibreOffice/6.2.8.2$Linux_X86_64 LibreOffice_project/20$Build-2</Application>
  <Words>633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2020-05-06T06:38:09Z</dcterms:created>
  <dc:creator>mahmoud</dc:creator>
  <dc:description/>
  <dc:language>en-US</dc:language>
  <cp:lastModifiedBy/>
  <dcterms:modified xsi:type="dcterms:W3CDTF">2020-05-08T11:53:30Z</dcterms:modified>
  <cp:revision>102</cp:revision>
  <dc:subject/>
  <dc:title>Elastic waves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1033-10.1.0.6757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</vt:i4>
  </property>
</Properties>
</file>